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53944-5B93-4882-A179-60A4272A38B5}" type="datetimeFigureOut">
              <a:rPr lang="uk-UA" smtClean="0"/>
              <a:t>05.04.2021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38D73-4442-464A-B1E5-08AC9CF26C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533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F%D0%BE%D0%BF%D0%BE%D0%B2,_%D0%9F%D0%B0%D0%B2%D0%B5%D0%BB_%D0%98%D0%B2%D0%B0%D0%BD%D0%BE%D0%B2%D0%B8%D1%8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uk-UA" sz="3100" b="1" dirty="0" smtClean="0">
                <a:solidFill>
                  <a:schemeClr val="accent3">
                    <a:lumMod val="50000"/>
                  </a:schemeClr>
                </a:solidFill>
              </a:rPr>
              <a:t>Шановні педагоги, шановні працівники освіти, шановні книголюби!</a:t>
            </a:r>
          </a:p>
          <a:p>
            <a:pPr algn="just"/>
            <a:r>
              <a:rPr lang="uk-UA" sz="28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Трохи історії. Як відомо, інститут створено у 1939 році, а про бібліотеку перші відомості  є у книзі наказів №1, де   перша згадка навіть не про бібліотеку, а про бібліотекаря, на якого було покладено деякі громадські </a:t>
            </a:r>
            <a:r>
              <a:rPr lang="uk-UA" sz="2800" b="1" i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обов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2800" b="1" i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язки</a:t>
            </a:r>
            <a:r>
              <a:rPr lang="uk-UA" sz="28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Отже, можна вважати, що бібліотечний фонд почав формуватися саме в ті часи. І зрозуміло, що найстаріші книги датовані 40-50-ми роками . З метою збереження  старих і цікавих книг в бібліотеці створено окремий архівний фонд, до якого увійшли відібрані книги випуску до 1960 року. </a:t>
            </a:r>
          </a:p>
          <a:p>
            <a:pPr algn="just"/>
            <a:r>
              <a:rPr lang="uk-UA" sz="28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Пропонуємо для ознайомлення дві цікаві книги.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Збережімо книгу для нащадків</a:t>
            </a:r>
            <a:br>
              <a:rPr lang="uk-UA" dirty="0" smtClean="0"/>
            </a:br>
            <a:r>
              <a:rPr lang="uk-UA" sz="2800" i="1" dirty="0" smtClean="0"/>
              <a:t>Огляд  старих галузевих книг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Фото сторінки зі змістом та останньої сторінки</a:t>
            </a:r>
            <a:endParaRPr lang="uk-UA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C:\Users\Larysa\AppData\Local\Microsoft\Windows\INetCache\Content.Word\20210401_13343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7200" y="2288819"/>
            <a:ext cx="4059238" cy="304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Larysa\AppData\Local\Microsoft\Windows\INetCache\Content.Word\20210401_133536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48200" y="2288819"/>
            <a:ext cx="4059238" cy="304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i="1" dirty="0" smtClean="0"/>
              <a:t>   </a:t>
            </a:r>
            <a:r>
              <a:rPr lang="uk-UA" sz="2000" b="1" i="1" dirty="0" smtClean="0"/>
              <a:t>Цей курс астрономії для педагогічних інститутів виходить у значно переробленому вигляді, порівняно з виданням 1940 р. З того часу не раз переглядалися навчальні плани й програми. Але головне – сама астрономічна наука значно просунулася вперед, були зроблені нові відкриття, ряд попередніх поглядів і теорій зазнали змін, з’явилися нові теорії. </a:t>
            </a:r>
          </a:p>
          <a:p>
            <a:r>
              <a:rPr lang="uk-UA" sz="2000" b="1" i="1" dirty="0" smtClean="0"/>
              <a:t>    Майбутній учитель  повинен мати глибше і ширше висвітлення питань з дисципліни, яку йому доведеться викладати в середній школі… Ось чому ми вважаємо, щ для педагогічних інститутів, як підручник, повинен використовуватись досить солідний курс астрономії, який орієнтує і в досягнення, і в методах сучасної астрономії, і в тих проблемах, що нею розв’язуються і перед нею стоять.</a:t>
            </a:r>
          </a:p>
          <a:p>
            <a:r>
              <a:rPr lang="uk-UA" sz="2000" b="1" i="1" dirty="0" smtClean="0"/>
              <a:t>    При перекладі книжки на українську мову редакція врахувала і поради рецензента проф. К.С. </a:t>
            </a:r>
            <a:r>
              <a:rPr lang="uk-UA" sz="2000" b="1" i="1" dirty="0" err="1" smtClean="0"/>
              <a:t>Всехсвятського</a:t>
            </a:r>
            <a:r>
              <a:rPr lang="uk-UA" sz="2000" b="1" i="1" dirty="0" smtClean="0"/>
              <a:t>, зауваження П.П. </a:t>
            </a:r>
            <a:r>
              <a:rPr lang="uk-UA" sz="2000" b="1" i="1" dirty="0" err="1" smtClean="0"/>
              <a:t>Добронравіна</a:t>
            </a:r>
            <a:r>
              <a:rPr lang="uk-UA" sz="2000" b="1" i="1" dirty="0" smtClean="0"/>
              <a:t>. Були внесені зміни і виправлення самих авторів, а також усунуто ряд неточностей і помилок російського видання</a:t>
            </a:r>
          </a:p>
          <a:p>
            <a:endParaRPr lang="uk-UA" sz="2000" b="1" i="1" dirty="0" smtClean="0"/>
          </a:p>
          <a:p>
            <a:r>
              <a:rPr lang="uk-UA" sz="2000" b="1" i="1" dirty="0" smtClean="0"/>
              <a:t>    </a:t>
            </a:r>
            <a:endParaRPr lang="uk-UA" sz="20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 smtClean="0"/>
              <a:t>Деякі цитати з передмови від видавництва</a:t>
            </a:r>
            <a:endParaRPr lang="uk-UA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Па́вло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іва́нович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Попо́в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(29 листопада [11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грудня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1881], с.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Безобразово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Смоленська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губернія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  <a:hlinkClick r:id="rId2"/>
              </a:rPr>
              <a:t>]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— 24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березня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1969, Москва) — российский астроном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педагог. Кандидат физико-математических наук (1935), профессор (1935). Директор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Московського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дежавного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педагогічного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інституту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(1942—1943)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Констянтин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Львович 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Баєв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( 7 (19)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серпня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1881,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Черкаскуль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Пермська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губернія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— 24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березня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1953, Москва) — 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астроном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професор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кафедри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астрономії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Томського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державного университету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Ростислав Владимирович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Куницький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радянський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вчений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астроном, доктор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фізико-математичних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наук, профессор. (1890-1975)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Бори́с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Олекса́ндрович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Воронцо́в-Вельямиінов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 (1904-1994) —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радянський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 астроном, член-корреспондент 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Академії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педагогічнх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наук СРСР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 smtClean="0"/>
              <a:t>Дещо про авторів книги</a:t>
            </a:r>
            <a:br>
              <a:rPr lang="uk-UA" sz="2400" b="1" dirty="0" smtClean="0"/>
            </a:br>
            <a:endParaRPr lang="uk-UA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Шановні педагоги! Звісно, книги, що подаються у цій презентації старі, мають свій </a:t>
            </a:r>
            <a:r>
              <a:rPr lang="uk-UA" dirty="0" err="1" smtClean="0"/>
              <a:t>вінтажний</a:t>
            </a:r>
            <a:r>
              <a:rPr lang="uk-UA" dirty="0" smtClean="0"/>
              <a:t> вік і про них мало хто пам’ятає. Звісно також, що у ті далекі часи майже всі книги піддавалися цензурі та ідеологічному забарвленню з боку радянської влади та здебільшого,особливо підручники, створювалися  в столиці СРСР і перекладалися на українську. Однак  цінність книги, особливо навчальної, науково-популярної залишається  хоча б для історії, для прикладу, та розуміння того, що є справжніми цінностями, а що є фальш. І добре, що  в ті тяжкі часи знаходилися ентузіасти, які дбали про Україну і намагалися внести свій вклад у науку та видавничу справу як могли.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 smtClean="0"/>
              <a:t>Звернення до читача</a:t>
            </a:r>
            <a:endParaRPr lang="uk-UA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Larysa\AppData\Local\Microsoft\Windows\INetCache\Content.Word\20210401_133139.jpg"/>
          <p:cNvPicPr/>
          <p:nvPr/>
        </p:nvPicPr>
        <p:blipFill>
          <a:blip r:embed="rId2" cstate="print"/>
          <a:srcRect l="11560" t="12102" r="5829" b="16044"/>
          <a:stretch>
            <a:fillRect/>
          </a:stretch>
        </p:blipFill>
        <p:spPr bwMode="auto">
          <a:xfrm rot="5400000">
            <a:off x="1889999" y="2045520"/>
            <a:ext cx="4932000" cy="33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i="1" dirty="0" smtClean="0"/>
              <a:t>Книга ілюстрована чорно-білими малюнками, досить об’ємна, великого, настільного формату, має покажчик українських назв рослин і термінів, а також покажчик латинських назв рослин і термінів. Наклад – 5000 примірників, Ціна без оправи 17 карбованців 60 копійок. Оправа 2 карбованці.</a:t>
            </a:r>
          </a:p>
          <a:p>
            <a:r>
              <a:rPr lang="uk-UA" sz="2000" i="1" dirty="0" smtClean="0"/>
              <a:t>Зміст книги складається з трьох частин. Частина перша - загальна ботаніка; частина друга -  систематика рослин; частина третя – географія рослин з основами екології.</a:t>
            </a:r>
          </a:p>
          <a:p>
            <a:r>
              <a:rPr lang="uk-UA" sz="2000" i="1" dirty="0" smtClean="0"/>
              <a:t>Нижче можна переглянути титульну сторінку та останню. На останній сторінці видно штамп бібліотеки інституту з старою назвою : </a:t>
            </a:r>
            <a:r>
              <a:rPr lang="uk-UA" sz="2000" b="1" i="1" dirty="0" smtClean="0"/>
              <a:t>УРСР Міністерство освіти. Станіславський обласний відділ народної освіти. Інститут удосконалення кваліфікації вчителів Станіславської області, м. Станіслав.</a:t>
            </a:r>
          </a:p>
          <a:p>
            <a:endParaRPr lang="uk-UA" sz="2000" i="1" dirty="0" smtClean="0"/>
          </a:p>
          <a:p>
            <a:endParaRPr lang="uk-UA" sz="20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Arial" pitchFamily="34" charset="0"/>
              </a:rPr>
              <a:t>Бібліографічний опис книги</a:t>
            </a:r>
            <a:r>
              <a:rPr lang="uk-UA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uk-UA" sz="1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Генкель</a:t>
            </a:r>
            <a:r>
              <a:rPr lang="uk-UA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П.О.,Кудряшов Л.В. Ботаніка : підручник для учительських інститутів / П.О. </a:t>
            </a:r>
            <a:r>
              <a:rPr lang="uk-UA" sz="1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Генкель</a:t>
            </a:r>
            <a:r>
              <a:rPr lang="uk-UA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, Л.В. Кудряшов; перекл. з </a:t>
            </a:r>
            <a:r>
              <a:rPr lang="uk-UA" sz="1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російськ</a:t>
            </a:r>
            <a:r>
              <a:rPr lang="uk-UA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. . –К.: Державне Учбово-Педагогічне Видавництво </a:t>
            </a:r>
            <a:r>
              <a:rPr lang="uk-UA" sz="1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“Радянська</a:t>
            </a:r>
            <a:r>
              <a:rPr lang="uk-UA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школа”</a:t>
            </a:r>
            <a:r>
              <a:rPr lang="uk-UA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, 1951. –508 с. : іл.</a:t>
            </a:r>
            <a:endParaRPr lang="uk-UA" sz="1800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3063" y="10210"/>
            <a:ext cx="228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 smtClean="0"/>
          </a:p>
          <a:p>
            <a:endParaRPr lang="uk-UA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 smtClean="0"/>
              <a:t>Титульна сторінка та вихідні дані</a:t>
            </a:r>
            <a:endParaRPr lang="uk-UA" sz="2400" b="1" dirty="0"/>
          </a:p>
        </p:txBody>
      </p:sp>
      <p:pic>
        <p:nvPicPr>
          <p:cNvPr id="5" name="Содержимое 4" descr="C:\Users\Larysa\AppData\Local\Microsoft\Windows\INetCache\Content.Word\20210401_13314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457200" y="2288819"/>
            <a:ext cx="4059238" cy="3042361"/>
          </a:xfrm>
        </p:spPr>
      </p:pic>
      <p:pic>
        <p:nvPicPr>
          <p:cNvPr id="6" name="Содержимое 5" descr="C:\Users\Larysa\AppData\Local\Microsoft\Windows\INetCache\Content.Word\20210401_13334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t="7108"/>
          <a:stretch>
            <a:fillRect/>
          </a:stretch>
        </p:blipFill>
        <p:spPr>
          <a:xfrm rot="5400000">
            <a:off x="4648200" y="2396945"/>
            <a:ext cx="4059238" cy="282611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000" i="1" dirty="0" smtClean="0"/>
              <a:t>   Підручник ботаніки ми написали згідно з затвердженою Міністерством освіти РРФСР програмою 1949 року. Автори намагалися висвітлити весь матеріал з позицій учення Мічуріна-Лисенка. Підручник охоплює всі розділи програми. Окремі питання висвітлені з різною повнотою. Що визначається загальним обсягом книги.</a:t>
            </a:r>
          </a:p>
          <a:p>
            <a:r>
              <a:rPr lang="uk-UA" sz="2000" i="1" dirty="0" smtClean="0"/>
              <a:t>   Розділи” Клітина” “ Фізіологія рослин”, “</a:t>
            </a:r>
            <a:r>
              <a:rPr lang="uk-UA" sz="2000" i="1" dirty="0" err="1" smtClean="0"/>
              <a:t>Мікробіолоія</a:t>
            </a:r>
            <a:r>
              <a:rPr lang="uk-UA" sz="2000" i="1" dirty="0" smtClean="0"/>
              <a:t>” – написані </a:t>
            </a:r>
            <a:r>
              <a:rPr lang="uk-UA" sz="2000" i="1" dirty="0" smtClean="0"/>
              <a:t>про</a:t>
            </a:r>
            <a:r>
              <a:rPr lang="uk-UA" sz="2000" i="1" dirty="0"/>
              <a:t>ф</a:t>
            </a:r>
            <a:r>
              <a:rPr lang="uk-UA" sz="2000" i="1" dirty="0" smtClean="0"/>
              <a:t>. </a:t>
            </a:r>
            <a:r>
              <a:rPr lang="uk-UA" sz="2000" i="1" dirty="0" smtClean="0"/>
              <a:t>П.О. </a:t>
            </a:r>
            <a:r>
              <a:rPr lang="uk-UA" sz="2000" i="1" dirty="0" err="1" smtClean="0"/>
              <a:t>Генкелем</a:t>
            </a:r>
            <a:r>
              <a:rPr lang="uk-UA" sz="2000" i="1" dirty="0" smtClean="0"/>
              <a:t>. Розділи : </a:t>
            </a:r>
            <a:r>
              <a:rPr lang="uk-UA" sz="2000" i="1" dirty="0" err="1" smtClean="0"/>
              <a:t>“Анатомія</a:t>
            </a:r>
            <a:r>
              <a:rPr lang="uk-UA" sz="2000" i="1" dirty="0" smtClean="0"/>
              <a:t> і </a:t>
            </a:r>
            <a:r>
              <a:rPr lang="uk-UA" sz="2000" i="1" dirty="0" err="1" smtClean="0"/>
              <a:t>фізіологія”</a:t>
            </a:r>
            <a:r>
              <a:rPr lang="uk-UA" sz="2000" i="1" dirty="0" smtClean="0"/>
              <a:t>,  Розмноження </a:t>
            </a:r>
            <a:r>
              <a:rPr lang="uk-UA" sz="2000" i="1" dirty="0" err="1" smtClean="0"/>
              <a:t>рослин”</a:t>
            </a:r>
            <a:r>
              <a:rPr lang="uk-UA" sz="2000" i="1" dirty="0" smtClean="0"/>
              <a:t> і вся друга і третя частини книги </a:t>
            </a:r>
            <a:r>
              <a:rPr lang="uk-UA" sz="2000" i="1" dirty="0" err="1" smtClean="0"/>
              <a:t>“Систематика”</a:t>
            </a:r>
            <a:r>
              <a:rPr lang="uk-UA" sz="2000" i="1" dirty="0" smtClean="0"/>
              <a:t>, </a:t>
            </a:r>
            <a:r>
              <a:rPr lang="uk-UA" sz="2000" i="1" dirty="0" err="1" smtClean="0"/>
              <a:t>“Географія</a:t>
            </a:r>
            <a:r>
              <a:rPr lang="uk-UA" sz="2000" i="1" dirty="0" smtClean="0"/>
              <a:t> рослин з основами </a:t>
            </a:r>
            <a:r>
              <a:rPr lang="uk-UA" sz="2000" i="1" dirty="0" err="1" smtClean="0"/>
              <a:t>екології”</a:t>
            </a:r>
            <a:r>
              <a:rPr lang="uk-UA" sz="2000" i="1" dirty="0" smtClean="0"/>
              <a:t> написані проф. Л.В. Кудряшовим.</a:t>
            </a:r>
          </a:p>
          <a:p>
            <a:r>
              <a:rPr lang="uk-UA" sz="2000" i="1" dirty="0" smtClean="0"/>
              <a:t>   Автори будуть дуже вдячні своїм товаришам по роботі і всім читачам книги за вказівки на помічені дефекти їх праці.</a:t>
            </a:r>
          </a:p>
          <a:p>
            <a:r>
              <a:rPr lang="uk-UA" sz="2000" i="1" dirty="0" smtClean="0"/>
              <a:t>                                                                                          П.О. </a:t>
            </a:r>
            <a:r>
              <a:rPr lang="uk-UA" sz="2000" i="1" dirty="0" err="1" smtClean="0"/>
              <a:t>Генкель</a:t>
            </a:r>
            <a:endParaRPr lang="uk-UA" sz="2000" i="1" dirty="0" smtClean="0"/>
          </a:p>
          <a:p>
            <a:r>
              <a:rPr lang="uk-UA" sz="2000" i="1" dirty="0" smtClean="0"/>
              <a:t>                                                                                       Л.В. Кудряшов</a:t>
            </a:r>
          </a:p>
          <a:p>
            <a:endParaRPr lang="uk-UA" sz="2000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/>
              <a:t>Передмова</a:t>
            </a:r>
            <a:endParaRPr lang="uk-UA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Трофи́м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Дени́сович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Лисе́нко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 (17(29)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вересня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1898  р.,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Карлівка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Полтавська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губернія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 — 20 листопада 1976,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Київ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) —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радянський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агроном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біолог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засновник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представник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псевдонаукового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напрямку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мічурінськії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агробіології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академік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АН СССР, (1939),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академїі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наук АН УРСР (1934), академик ВАСХНІЛ (1935).Герой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соціалістичної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праці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 (1945). Лауреат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трьох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Сталінських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премій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 первой степени (1941, 1943, 1949).</a:t>
            </a:r>
          </a:p>
          <a:p>
            <a:r>
              <a:rPr lang="ru-RU" sz="3100" dirty="0" smtClean="0">
                <a:latin typeface="Arial" pitchFamily="34" charset="0"/>
                <a:cs typeface="Arial" pitchFamily="34" charset="0"/>
              </a:rPr>
              <a:t>З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ім’ям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Лисенка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пов’язана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 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компанія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переслідувань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вчених-генетиків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, а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опонентів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не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визнавали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мічурінську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 генетику».</a:t>
            </a:r>
          </a:p>
          <a:p>
            <a:endParaRPr lang="ru-RU" sz="31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1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Вікіпедія</a:t>
            </a:r>
            <a:endParaRPr lang="ru-RU" sz="31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Звичайно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сучасній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людині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ця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книга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може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бути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цікавою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не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лише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своїм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змістом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оскільки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наука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пішла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далеко вперед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можливо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деякі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твердження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вже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викликають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сумніви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, нехай про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це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судять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фахівці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але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вже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сам факт того,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цій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книзі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сімдесят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років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вимагає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поваги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шанобливого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ставлення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</a:t>
            </a:r>
          </a:p>
          <a:p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3100" dirty="0" smtClean="0"/>
              <a:t>Цікаво:</a:t>
            </a:r>
            <a:endParaRPr lang="uk-UA" sz="3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Па́вло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Олекса́ндрович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Ге́нкель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(26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січня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1903,Санкт-Петербург — 9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вересня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1985, Москва) —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Радянський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біолог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ботанік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), зав.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кафедри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фізіолоії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рослин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(1931—1939), декан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біолоічного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факультету (1933) 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Пермського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університету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директор 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Ботанічного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інституту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при 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університеті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(1935—1939), член-корреспондент АПН СССР.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Леонід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Васильович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Кудряшов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(13 лютого 1910, Москва — 31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липня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1976, там же) — 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радянський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ботанік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доктор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біологічних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наук, профессор,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завідувач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кафедри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вищих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рослин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МГУ (1963—1970).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Вікіпедія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Про  авторів книги, цікаво:</a:t>
            </a:r>
            <a:endParaRPr lang="uk-UA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1800" b="1" dirty="0" smtClean="0">
                <a:latin typeface="Arial" pitchFamily="34" charset="0"/>
                <a:cs typeface="Arial" pitchFamily="34" charset="0"/>
              </a:rPr>
            </a:br>
            <a:endParaRPr lang="uk-UA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pic>
        <p:nvPicPr>
          <p:cNvPr id="8" name="Рисунок 7" descr="C:\Users\Larysa\AppData\Local\Microsoft\Windows\INetCache\Content.Word\20210401_133406.jpg"/>
          <p:cNvPicPr/>
          <p:nvPr/>
        </p:nvPicPr>
        <p:blipFill>
          <a:blip r:embed="rId2" cstate="print"/>
          <a:srcRect l="2388" t="12425" r="3504" b="9693"/>
          <a:stretch>
            <a:fillRect/>
          </a:stretch>
        </p:blipFill>
        <p:spPr bwMode="auto">
          <a:xfrm rot="5400000">
            <a:off x="2372860" y="2259899"/>
            <a:ext cx="4176000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uk-UA" sz="2000" i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000" i="1" dirty="0" err="1" smtClean="0">
                <a:latin typeface="Arial" pitchFamily="34" charset="0"/>
                <a:cs typeface="Arial" pitchFamily="34" charset="0"/>
              </a:rPr>
              <a:t>“Астрономія”</a:t>
            </a: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 – підручник для студентів, майбутніх вчителів. Книга великого формату, містить чорно-білі ілюстрації, рисунки, схеми та карти. Є окремо вкладені карти зоряного неба. Очевидно, що це перевидання 1940 року. Підручник складається з ХІ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 розділів та додатків у виді таблиць, рекомендованої літератури, покажчика імен, покажчика предметів, карт зоряного неба. На жаль, титульна сторінка відсутня, тому  у наступному слайді подається  фото сторінки змісту книги та останньої сторінка.</a:t>
            </a:r>
            <a:endParaRPr lang="uk-UA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000" b="1" dirty="0" smtClean="0">
                <a:latin typeface="+mn-lt"/>
              </a:rPr>
              <a:t/>
            </a:r>
            <a:br>
              <a:rPr lang="uk-UA" sz="2000" b="1" dirty="0" smtClean="0">
                <a:latin typeface="+mn-lt"/>
              </a:rPr>
            </a:br>
            <a:r>
              <a:rPr lang="uk-UA" sz="2000" b="1" dirty="0" smtClean="0">
                <a:latin typeface="+mn-lt"/>
              </a:rPr>
              <a:t>Бібліографічний опис книги</a:t>
            </a:r>
            <a:r>
              <a:rPr lang="uk-UA" sz="2000" dirty="0" smtClean="0">
                <a:latin typeface="+mn-lt"/>
              </a:rPr>
              <a:t/>
            </a:r>
            <a:br>
              <a:rPr lang="uk-UA" sz="2000" dirty="0" smtClean="0">
                <a:latin typeface="+mn-lt"/>
              </a:rPr>
            </a:b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Астрономія : підручник для учительських інститутів / П.І. Попов,  К.Л. Баєв, Б.О.</a:t>
            </a:r>
            <a:r>
              <a:rPr lang="uk-UA" sz="2000" b="1" dirty="0" err="1" smtClean="0">
                <a:latin typeface="Arial" pitchFamily="34" charset="0"/>
                <a:cs typeface="Arial" pitchFamily="34" charset="0"/>
              </a:rPr>
              <a:t>Воронцов-Вельямінов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, Р.В. </a:t>
            </a:r>
            <a:r>
              <a:rPr lang="uk-UA" sz="2000" b="1" dirty="0" err="1" smtClean="0">
                <a:latin typeface="Arial" pitchFamily="34" charset="0"/>
                <a:cs typeface="Arial" pitchFamily="34" charset="0"/>
              </a:rPr>
              <a:t>Куницький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; перекл. з </a:t>
            </a:r>
            <a:r>
              <a:rPr lang="uk-UA" sz="2000" b="1" dirty="0" err="1" smtClean="0">
                <a:latin typeface="Arial" pitchFamily="34" charset="0"/>
                <a:cs typeface="Arial" pitchFamily="34" charset="0"/>
              </a:rPr>
              <a:t>російськ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. – К.: Державне Учбово-Педагогічне  Видавництво  </a:t>
            </a:r>
            <a:r>
              <a:rPr lang="uk-UA" sz="2000" b="1" dirty="0" err="1" smtClean="0">
                <a:latin typeface="Arial" pitchFamily="34" charset="0"/>
                <a:cs typeface="Arial" pitchFamily="34" charset="0"/>
              </a:rPr>
              <a:t>“Радянська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 err="1" smtClean="0">
                <a:latin typeface="Arial" pitchFamily="34" charset="0"/>
                <a:cs typeface="Arial" pitchFamily="34" charset="0"/>
              </a:rPr>
              <a:t>школа”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, 1950.- 519 с. : іл., карт.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285</TotalTime>
  <Words>769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Constantia</vt:lpstr>
      <vt:lpstr>Wingdings 2</vt:lpstr>
      <vt:lpstr>Бумажная</vt:lpstr>
      <vt:lpstr>Збережімо книгу для нащадків Огляд  старих галузевих книг</vt:lpstr>
      <vt:lpstr>Презентация PowerPoint</vt:lpstr>
      <vt:lpstr>Бібліографічний опис книги Генкель П.О.,Кудряшов Л.В. Ботаніка : підручник для учительських інститутів / П.О. Генкель, Л.В. Кудряшов; перекл. з російськ. . –К.: Державне Учбово-Педагогічне Видавництво “Радянська школа”, 1951. –508 с. : іл.</vt:lpstr>
      <vt:lpstr>Титульна сторінка та вихідні дані</vt:lpstr>
      <vt:lpstr>Передмова</vt:lpstr>
      <vt:lpstr>  Цікаво:</vt:lpstr>
      <vt:lpstr>Про  авторів книги, цікаво:</vt:lpstr>
      <vt:lpstr> </vt:lpstr>
      <vt:lpstr> Бібліографічний опис книги Астрономія : підручник для учительських інститутів / П.І. Попов,  К.Л. Баєв, Б.О.Воронцов-Вельямінов, Р.В. Куницький; перекл. з російськ. – К.: Державне Учбово-Педагогічне  Видавництво  “Радянська школа”, 1950.- 519 с. : іл., карт.</vt:lpstr>
      <vt:lpstr>Фото сторінки зі змістом та останньої сторінки</vt:lpstr>
      <vt:lpstr>Деякі цитати з передмови від видавництва</vt:lpstr>
      <vt:lpstr>Дещо про авторів книги </vt:lpstr>
      <vt:lpstr>Звернення до читача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 Полторацька</dc:creator>
  <cp:lastModifiedBy>Олександр</cp:lastModifiedBy>
  <cp:revision>30</cp:revision>
  <dcterms:created xsi:type="dcterms:W3CDTF">2021-04-04T09:54:19Z</dcterms:created>
  <dcterms:modified xsi:type="dcterms:W3CDTF">2021-04-05T06:56:24Z</dcterms:modified>
</cp:coreProperties>
</file>